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305" r:id="rId4"/>
    <p:sldId id="290" r:id="rId5"/>
    <p:sldId id="261" r:id="rId6"/>
    <p:sldId id="298" r:id="rId8"/>
    <p:sldId id="291" r:id="rId9"/>
    <p:sldId id="293" r:id="rId10"/>
    <p:sldId id="294" r:id="rId11"/>
    <p:sldId id="295" r:id="rId12"/>
    <p:sldId id="271" r:id="rId13"/>
    <p:sldId id="272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66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66"/>
    <p:restoredTop sz="94619"/>
  </p:normalViewPr>
  <p:slideViewPr>
    <p:cSldViewPr snapToGrid="0" showGuides="1">
      <p:cViewPr>
        <p:scale>
          <a:sx n="75" d="100"/>
          <a:sy n="75" d="100"/>
        </p:scale>
        <p:origin x="-322" y="278"/>
      </p:cViewPr>
      <p:guideLst>
        <p:guide orient="horz" pos="1026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wmf"/><Relationship Id="rId8" Type="http://schemas.openxmlformats.org/officeDocument/2006/relationships/oleObject" Target="../embeddings/oleObject4.bin"/><Relationship Id="rId7" Type="http://schemas.openxmlformats.org/officeDocument/2006/relationships/image" Target="../media/image7.wmf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9.wmf"/><Relationship Id="rId10" Type="http://schemas.openxmlformats.org/officeDocument/2006/relationships/oleObject" Target="../embeddings/oleObject5.bin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wmf"/><Relationship Id="rId2" Type="http://schemas.openxmlformats.org/officeDocument/2006/relationships/oleObject" Target="../embeddings/oleObject6.bin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8.bin"/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5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4.wmf"/><Relationship Id="rId1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wmf"/><Relationship Id="rId8" Type="http://schemas.openxmlformats.org/officeDocument/2006/relationships/oleObject" Target="../embeddings/oleObject14.bin"/><Relationship Id="rId7" Type="http://schemas.openxmlformats.org/officeDocument/2006/relationships/image" Target="../media/image18.wmf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1.bin"/><Relationship Id="rId11" Type="http://schemas.openxmlformats.org/officeDocument/2006/relationships/vmlDrawing" Target="../drawings/vmlDrawing5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wmf"/><Relationship Id="rId8" Type="http://schemas.openxmlformats.org/officeDocument/2006/relationships/oleObject" Target="../embeddings/oleObject18.bin"/><Relationship Id="rId7" Type="http://schemas.openxmlformats.org/officeDocument/2006/relationships/image" Target="../media/image22.wmf"/><Relationship Id="rId6" Type="http://schemas.openxmlformats.org/officeDocument/2006/relationships/oleObject" Target="../embeddings/oleObject17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6.bin"/><Relationship Id="rId3" Type="http://schemas.openxmlformats.org/officeDocument/2006/relationships/image" Target="../media/image20.wmf"/><Relationship Id="rId2" Type="http://schemas.openxmlformats.org/officeDocument/2006/relationships/oleObject" Target="../embeddings/oleObject15.bin"/><Relationship Id="rId13" Type="http://schemas.openxmlformats.org/officeDocument/2006/relationships/vmlDrawing" Target="../drawings/vmlDrawing6.vml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24.wmf"/><Relationship Id="rId10" Type="http://schemas.openxmlformats.org/officeDocument/2006/relationships/oleObject" Target="../embeddings/oleObject19.bin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wmf"/><Relationship Id="rId2" Type="http://schemas.openxmlformats.org/officeDocument/2006/relationships/oleObject" Target="../embeddings/oleObject20.bin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6237288"/>
            <a:ext cx="2173287" cy="47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7"/>
          <p:cNvSpPr txBox="1"/>
          <p:nvPr/>
        </p:nvSpPr>
        <p:spPr>
          <a:xfrm>
            <a:off x="0" y="1014413"/>
            <a:ext cx="9144000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Times New Roman" panose="02020603050405020304" pitchFamily="18" charset="0"/>
              </a:rPr>
              <a:t>15.2</a:t>
            </a:r>
            <a:r>
              <a:rPr lang="en-US" altLang="zh-CN" sz="4400" b="1" dirty="0">
                <a:latin typeface="宋体" panose="02010600030101010101" pitchFamily="2" charset="-122"/>
              </a:rPr>
              <a:t> .1</a:t>
            </a:r>
            <a:r>
              <a:rPr lang="zh-CN" altLang="en-US" sz="4400" b="1" dirty="0">
                <a:latin typeface="宋体" panose="02010600030101010101" pitchFamily="2" charset="-122"/>
              </a:rPr>
              <a:t>分式的乘除</a:t>
            </a:r>
            <a:br>
              <a:rPr lang="zh-CN" altLang="en-US" sz="4400" b="1" dirty="0">
                <a:latin typeface="宋体" panose="02010600030101010101" pitchFamily="2" charset="-122"/>
              </a:rPr>
            </a:br>
            <a:r>
              <a:rPr lang="zh-CN" altLang="en-US" sz="4400" b="1" dirty="0">
                <a:latin typeface="宋体" panose="02010600030101010101" pitchFamily="2" charset="-122"/>
              </a:rPr>
              <a:t> 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（第</a:t>
            </a:r>
            <a:r>
              <a:rPr lang="en-US" altLang="zh-CN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4400" b="1" dirty="0">
                <a:solidFill>
                  <a:srgbClr val="000000"/>
                </a:solidFill>
                <a:latin typeface="宋体" panose="02010600030101010101" pitchFamily="2" charset="-122"/>
              </a:rPr>
              <a:t>课时）</a:t>
            </a:r>
            <a:endParaRPr lang="en-US" altLang="zh-CN" sz="44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052" name="Text Box 8"/>
          <p:cNvSpPr txBox="1"/>
          <p:nvPr/>
        </p:nvSpPr>
        <p:spPr>
          <a:xfrm>
            <a:off x="44450" y="298450"/>
            <a:ext cx="270351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八年级  上册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10"/>
          <p:cNvSpPr/>
          <p:nvPr/>
        </p:nvSpPr>
        <p:spPr>
          <a:xfrm>
            <a:off x="280988" y="2032000"/>
            <a:ext cx="8748712" cy="2057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</a:rPr>
              <a:t>）本节课学习了哪些主要内容？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</a:rPr>
              <a:t>）运用分式乘方法则计算的步骤是什么？它与整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式的乘方运算有什么区别和联系？</a:t>
            </a:r>
            <a:endParaRPr lang="zh-CN" altLang="en-US" dirty="0">
              <a:latin typeface="宋体" panose="02010600030101010101" pitchFamily="2" charset="-122"/>
            </a:endParaRPr>
          </a:p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）分式的乘方与乘除混合运算的运算顺序是什么？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268" name="矩形 6"/>
          <p:cNvSpPr/>
          <p:nvPr/>
        </p:nvSpPr>
        <p:spPr>
          <a:xfrm>
            <a:off x="238125" y="642938"/>
            <a:ext cx="19399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课堂小结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291" name="矩形 6"/>
          <p:cNvSpPr/>
          <p:nvPr/>
        </p:nvSpPr>
        <p:spPr>
          <a:xfrm>
            <a:off x="238125" y="642938"/>
            <a:ext cx="19399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布置作业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2292" name="Rectangle 8"/>
          <p:cNvSpPr/>
          <p:nvPr/>
        </p:nvSpPr>
        <p:spPr>
          <a:xfrm>
            <a:off x="1524000" y="2466975"/>
            <a:ext cx="57658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2800" b="1" dirty="0">
                <a:latin typeface="宋体" panose="02010600030101010101" pitchFamily="2" charset="-122"/>
              </a:rPr>
              <a:t>教科书习题</a:t>
            </a:r>
            <a:r>
              <a:rPr lang="en-US" altLang="zh-CN" sz="2800" dirty="0">
                <a:latin typeface="Times New Roman" panose="02020603050405020304" pitchFamily="18" charset="0"/>
              </a:rPr>
              <a:t>15</a:t>
            </a:r>
            <a:r>
              <a:rPr lang="en-US" altLang="zh-CN" sz="2800" b="1" dirty="0">
                <a:latin typeface="宋体" panose="02010600030101010101" pitchFamily="2" charset="-122"/>
              </a:rPr>
              <a:t>.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zh-CN" sz="2800" b="1" dirty="0">
                <a:latin typeface="宋体" panose="02010600030101010101" pitchFamily="2" charset="-122"/>
              </a:rPr>
              <a:t>第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宋体" panose="02010600030101010101" pitchFamily="2" charset="-122"/>
              </a:rPr>
              <a:t>）（</a:t>
            </a:r>
            <a:r>
              <a:rPr lang="en-US" altLang="zh-CN" sz="2800" dirty="0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宋体" panose="02010600030101010101" pitchFamily="2" charset="-122"/>
              </a:rPr>
              <a:t>）</a:t>
            </a:r>
            <a:r>
              <a:rPr lang="zh-CN" altLang="zh-CN" sz="2800" b="1" dirty="0">
                <a:latin typeface="宋体" panose="02010600030101010101" pitchFamily="2" charset="-122"/>
              </a:rPr>
              <a:t>题</a:t>
            </a:r>
            <a:r>
              <a:rPr lang="zh-CN" altLang="en-US" sz="3200" dirty="0">
                <a:latin typeface="宋体" panose="02010600030101010101" pitchFamily="2" charset="-122"/>
              </a:rPr>
              <a:t>．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3773488" y="781050"/>
          <a:ext cx="4200525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625600" imgH="393700" progId="Equation.DSMT4">
                  <p:embed/>
                </p:oleObj>
              </mc:Choice>
              <mc:Fallback>
                <p:oleObj name="" r:id="rId1" imgW="1625600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773488" y="781050"/>
                        <a:ext cx="4200525" cy="10175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23850" y="2055813"/>
            <a:ext cx="1944688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8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解</a:t>
            </a:r>
            <a:r>
              <a:rPr kumimoji="1" lang="en-US" altLang="zh-CN" sz="38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:</a:t>
            </a:r>
            <a:r>
              <a:rPr kumimoji="1" lang="zh-CN" altLang="en-US" sz="30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原式</a:t>
            </a:r>
            <a:endParaRPr kumimoji="1" lang="zh-CN" altLang="en-US" sz="3000" b="1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732588" y="1912938"/>
            <a:ext cx="19240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0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除法转化为乘法</a:t>
            </a:r>
            <a:endParaRPr kumimoji="1" lang="zh-CN" altLang="en-US" sz="3000" b="1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348038" y="5734050"/>
            <a:ext cx="11303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4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约分</a:t>
            </a:r>
            <a:endParaRPr kumimoji="1" lang="zh-CN" altLang="en-US" sz="4400" b="1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3078" name="Group 6"/>
          <p:cNvGrpSpPr/>
          <p:nvPr/>
        </p:nvGrpSpPr>
        <p:grpSpPr>
          <a:xfrm>
            <a:off x="395288" y="908050"/>
            <a:ext cx="4608512" cy="714375"/>
            <a:chOff x="249" y="572"/>
            <a:chExt cx="2903" cy="450"/>
          </a:xfrm>
        </p:grpSpPr>
        <p:pic>
          <p:nvPicPr>
            <p:cNvPr id="3086" name="Picture 7" descr="螺旋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" y="572"/>
              <a:ext cx="1134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703" y="618"/>
              <a:ext cx="244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3600" b="1" i="1" kern="1200" cap="none" spc="0" normalizeH="0" baseline="0" noProof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  <a:ea typeface="黑体" panose="02010609060101010101" pitchFamily="2" charset="-122"/>
                  <a:cs typeface="+mn-cs"/>
                </a:rPr>
                <a:t>例题</a:t>
              </a:r>
              <a:endParaRPr kumimoji="0" lang="zh-CN" altLang="en-US" sz="3600" b="1" i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endParaRPr>
            </a:p>
          </p:txBody>
        </p:sp>
      </p:grp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2411413" y="908050"/>
            <a:ext cx="15605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FEE8FC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计算：</a:t>
            </a:r>
            <a:endParaRPr kumimoji="1" lang="zh-CN" altLang="en-US" sz="3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1908175" y="1912938"/>
          <a:ext cx="4594225" cy="10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4" imgW="1778000" imgH="419100" progId="Equation.3">
                  <p:embed/>
                </p:oleObj>
              </mc:Choice>
              <mc:Fallback>
                <p:oleObj name="" r:id="rId4" imgW="1778000" imgH="419100" progId="Equation.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08175" y="1912938"/>
                        <a:ext cx="4594225" cy="10842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1908175" y="3154363"/>
          <a:ext cx="57753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6" imgW="2233930" imgH="406400" progId="Equation.3">
                  <p:embed/>
                </p:oleObj>
              </mc:Choice>
              <mc:Fallback>
                <p:oleObj name="" r:id="rId6" imgW="2233930" imgH="4064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08175" y="3154363"/>
                        <a:ext cx="5775325" cy="1050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1835150" y="4365625"/>
          <a:ext cx="3773488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8" imgW="1459865" imgH="431800" progId="Equation.3">
                  <p:embed/>
                </p:oleObj>
              </mc:Choice>
              <mc:Fallback>
                <p:oleObj name="" r:id="rId8" imgW="1459865" imgH="431800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35150" y="4365625"/>
                        <a:ext cx="3773488" cy="1116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1858963" y="5445125"/>
          <a:ext cx="1212850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0" imgW="469900" imgH="419100" progId="Equation.DSMT4">
                  <p:embed/>
                </p:oleObj>
              </mc:Choice>
              <mc:Fallback>
                <p:oleObj name="" r:id="rId10" imgW="469900" imgH="4191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58963" y="5445125"/>
                        <a:ext cx="1212850" cy="1082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7740650" y="3154363"/>
            <a:ext cx="100806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FEE8FC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分解因式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5795963" y="4365625"/>
            <a:ext cx="15843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400" b="1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分式乘法法则</a:t>
            </a:r>
            <a:endParaRPr kumimoji="1" lang="zh-CN" altLang="en-US" sz="4400" b="1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矩形 6"/>
          <p:cNvSpPr/>
          <p:nvPr/>
        </p:nvSpPr>
        <p:spPr>
          <a:xfrm>
            <a:off x="238125" y="181928"/>
            <a:ext cx="48863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探究分式的乘除混合运算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ldLvl="0" animBg="1"/>
      <p:bldP spid="26628" grpId="0" bldLvl="0" animBg="1"/>
      <p:bldP spid="26629" grpId="0" bldLvl="0" animBg="1"/>
      <p:bldP spid="26633" grpId="0" bldLvl="0" animBg="1"/>
      <p:bldP spid="26638" grpId="0" bldLvl="0" animBg="1"/>
      <p:bldP spid="2663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99" name="矩形 6"/>
          <p:cNvSpPr/>
          <p:nvPr/>
        </p:nvSpPr>
        <p:spPr>
          <a:xfrm>
            <a:off x="238125" y="642938"/>
            <a:ext cx="19653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课堂练习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4100" name="Group 24"/>
          <p:cNvGrpSpPr/>
          <p:nvPr/>
        </p:nvGrpSpPr>
        <p:grpSpPr>
          <a:xfrm>
            <a:off x="481013" y="1628775"/>
            <a:ext cx="4494212" cy="3703638"/>
            <a:chOff x="303" y="1026"/>
            <a:chExt cx="2831" cy="2333"/>
          </a:xfrm>
        </p:grpSpPr>
        <p:graphicFrame>
          <p:nvGraphicFramePr>
            <p:cNvPr id="4101" name="Object 7"/>
            <p:cNvGraphicFramePr>
              <a:graphicFrameLocks noChangeAspect="1"/>
            </p:cNvGraphicFramePr>
            <p:nvPr/>
          </p:nvGraphicFramePr>
          <p:xfrm>
            <a:off x="303" y="1440"/>
            <a:ext cx="2831" cy="19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2" imgW="4495800" imgH="3048000" progId="Equation.DSMT4">
                    <p:embed/>
                  </p:oleObj>
                </mc:Choice>
                <mc:Fallback>
                  <p:oleObj name="" r:id="rId2" imgW="4495800" imgH="3048000" progId="Equation.DSMT4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03" y="1440"/>
                          <a:ext cx="2831" cy="19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2" name="Rectangle 8"/>
            <p:cNvSpPr/>
            <p:nvPr/>
          </p:nvSpPr>
          <p:spPr>
            <a:xfrm>
              <a:off x="353" y="1026"/>
              <a:ext cx="2432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266700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练习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　计算</a:t>
              </a:r>
              <a:r>
                <a:rPr lang="en-US" altLang="zh-CN" dirty="0">
                  <a:latin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endParaRPr lang="en-US" altLang="zh-CN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092" name="Group 20"/>
          <p:cNvGrpSpPr/>
          <p:nvPr/>
        </p:nvGrpSpPr>
        <p:grpSpPr>
          <a:xfrm>
            <a:off x="101600" y="3784600"/>
            <a:ext cx="6851650" cy="876300"/>
            <a:chOff x="80" y="2386"/>
            <a:chExt cx="4316" cy="552"/>
          </a:xfrm>
        </p:grpSpPr>
        <p:sp>
          <p:nvSpPr>
            <p:cNvPr id="5129" name="Rectangle 40"/>
            <p:cNvSpPr/>
            <p:nvPr/>
          </p:nvSpPr>
          <p:spPr>
            <a:xfrm>
              <a:off x="80" y="2514"/>
              <a:ext cx="4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　　猜想：</a:t>
              </a:r>
              <a:r>
                <a:rPr lang="en-US" altLang="zh-CN" sz="28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</a:t>
              </a: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为正整数时　　　　　　　　</a:t>
              </a:r>
              <a:endParaRPr lang="zh-CN" altLang="en-US" sz="2800" b="1" dirty="0">
                <a:latin typeface="宋体" panose="02010600030101010101" pitchFamily="2" charset="-122"/>
              </a:endParaRPr>
            </a:p>
          </p:txBody>
        </p:sp>
        <p:graphicFrame>
          <p:nvGraphicFramePr>
            <p:cNvPr id="5130" name="Object 39"/>
            <p:cNvGraphicFramePr>
              <a:graphicFrameLocks noChangeAspect="1"/>
            </p:cNvGraphicFramePr>
            <p:nvPr/>
          </p:nvGraphicFramePr>
          <p:xfrm>
            <a:off x="2725" y="2386"/>
            <a:ext cx="776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1" imgW="1231900" imgH="876300" progId="Equation.DSMT4">
                    <p:embed/>
                  </p:oleObj>
                </mc:Choice>
                <mc:Fallback>
                  <p:oleObj name="" r:id="rId1" imgW="1231900" imgH="876300" progId="Equation.DSMT4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725" y="2386"/>
                          <a:ext cx="776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233" name="Rectangle 41"/>
          <p:cNvSpPr/>
          <p:nvPr/>
        </p:nvSpPr>
        <p:spPr>
          <a:xfrm>
            <a:off x="534988" y="4919663"/>
            <a:ext cx="7232650" cy="1092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262255"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你能写出推导过程吗？试试看</a:t>
            </a: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．</a:t>
            </a:r>
            <a:endParaRPr lang="zh-CN" altLang="en-US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0" indent="262255"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</a:rPr>
              <a:t>你能用文字语言叙述得到的结论吗</a:t>
            </a:r>
            <a:r>
              <a:rPr lang="zh-CN" altLang="en-US" sz="2800" b="1" dirty="0">
                <a:solidFill>
                  <a:srgbClr val="000000"/>
                </a:solidFill>
              </a:rPr>
              <a:t>？　　　</a:t>
            </a:r>
            <a:endParaRPr lang="zh-CN" altLang="en-US" sz="2800" b="1" dirty="0">
              <a:solidFill>
                <a:srgbClr val="000000"/>
              </a:solidFill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25" name="矩形 6"/>
          <p:cNvSpPr/>
          <p:nvPr/>
        </p:nvSpPr>
        <p:spPr>
          <a:xfrm>
            <a:off x="238125" y="642938"/>
            <a:ext cx="39846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探究分式的乘方法则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5126" name="Group 19"/>
          <p:cNvGrpSpPr/>
          <p:nvPr/>
        </p:nvGrpSpPr>
        <p:grpSpPr>
          <a:xfrm>
            <a:off x="115888" y="1628775"/>
            <a:ext cx="9028112" cy="1879600"/>
            <a:chOff x="73" y="1037"/>
            <a:chExt cx="5687" cy="1184"/>
          </a:xfrm>
        </p:grpSpPr>
        <p:graphicFrame>
          <p:nvGraphicFramePr>
            <p:cNvPr id="5127" name="Object 34"/>
            <p:cNvGraphicFramePr>
              <a:graphicFrameLocks noChangeAspect="1"/>
            </p:cNvGraphicFramePr>
            <p:nvPr/>
          </p:nvGraphicFramePr>
          <p:xfrm>
            <a:off x="1201" y="1669"/>
            <a:ext cx="3248" cy="5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4" imgW="5156200" imgH="876300" progId="Equation.DSMT4">
                    <p:embed/>
                  </p:oleObj>
                </mc:Choice>
                <mc:Fallback>
                  <p:oleObj name="" r:id="rId4" imgW="5156200" imgH="876300" progId="Equation.DSMT4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01" y="1669"/>
                          <a:ext cx="3248" cy="5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8" name="Rectangle 38"/>
            <p:cNvSpPr/>
            <p:nvPr/>
          </p:nvSpPr>
          <p:spPr>
            <a:xfrm>
              <a:off x="73" y="1037"/>
              <a:ext cx="5687" cy="6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>
                <a:buNone/>
              </a:pP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</a:rPr>
                <a:t>　　思考　</a:t>
              </a: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你能结合有理数乘方的概念和分式乘法的法</a:t>
              </a:r>
              <a:endPara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marL="0" lvl="0" indent="0">
                <a:buNone/>
              </a:pPr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则写出结果吗？</a:t>
              </a:r>
              <a:endPara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>
                                            <p:txEl>
                                              <p:charRg st="1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1" name="Rectangle 5"/>
          <p:cNvSpPr/>
          <p:nvPr/>
        </p:nvSpPr>
        <p:spPr>
          <a:xfrm>
            <a:off x="203200" y="5568950"/>
            <a:ext cx="90297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这就是说</a:t>
            </a:r>
            <a:r>
              <a:rPr lang="zh-CN" altLang="en-US" dirty="0"/>
              <a:t>，</a:t>
            </a:r>
            <a:r>
              <a:rPr lang="zh-CN" altLang="en-US" sz="2800" b="1" dirty="0">
                <a:latin typeface="宋体" panose="02010600030101010101" pitchFamily="2" charset="-122"/>
              </a:rPr>
              <a:t>分式乘方要把分子、分母分别乘方</a:t>
            </a:r>
            <a:r>
              <a:rPr lang="zh-CN" altLang="en-US" b="1" dirty="0"/>
              <a:t>．</a:t>
            </a:r>
            <a:endParaRPr lang="zh-CN" altLang="en-US" b="1" dirty="0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1576388" y="2586038"/>
          <a:ext cx="6550025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6553200" imgH="1968500" progId="Equation.DSMT4">
                  <p:embed/>
                </p:oleObj>
              </mc:Choice>
              <mc:Fallback>
                <p:oleObj name="" r:id="rId1" imgW="6553200" imgH="19685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76388" y="2586038"/>
                        <a:ext cx="6550025" cy="1968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09" name="Group 13"/>
          <p:cNvGrpSpPr/>
          <p:nvPr/>
        </p:nvGrpSpPr>
        <p:grpSpPr>
          <a:xfrm>
            <a:off x="889000" y="4403725"/>
            <a:ext cx="2439988" cy="914400"/>
            <a:chOff x="88" y="2686"/>
            <a:chExt cx="1537" cy="576"/>
          </a:xfrm>
        </p:grpSpPr>
        <p:sp>
          <p:nvSpPr>
            <p:cNvPr id="6152" name="Text Box 8"/>
            <p:cNvSpPr txBox="1"/>
            <p:nvPr/>
          </p:nvSpPr>
          <p:spPr>
            <a:xfrm>
              <a:off x="88" y="2830"/>
              <a:ext cx="101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8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即</a:t>
              </a:r>
              <a:endPara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6153" name="Object 9"/>
            <p:cNvGraphicFramePr>
              <a:graphicFrameLocks noChangeAspect="1"/>
            </p:cNvGraphicFramePr>
            <p:nvPr/>
          </p:nvGraphicFramePr>
          <p:xfrm>
            <a:off x="546" y="2686"/>
            <a:ext cx="1079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3" imgW="1714500" imgH="914400" progId="Equation.DSMT4">
                    <p:embed/>
                  </p:oleObj>
                </mc:Choice>
                <mc:Fallback>
                  <p:oleObj name="" r:id="rId3" imgW="1714500" imgH="914400" progId="Equation.DSMT4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46" y="2686"/>
                          <a:ext cx="1079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50" name="矩形 6"/>
          <p:cNvSpPr/>
          <p:nvPr/>
        </p:nvSpPr>
        <p:spPr>
          <a:xfrm>
            <a:off x="238125" y="642938"/>
            <a:ext cx="39846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探究分式的乘方法则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4108" name="Rectangle 4"/>
          <p:cNvSpPr/>
          <p:nvPr/>
        </p:nvSpPr>
        <p:spPr>
          <a:xfrm>
            <a:off x="103188" y="1636713"/>
            <a:ext cx="5956300" cy="11033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分式的乘方法</a:t>
            </a:r>
            <a:r>
              <a:rPr lang="zh-CN" altLang="en-US" sz="2800" b="1" dirty="0"/>
              <a:t>则：</a:t>
            </a:r>
            <a:endParaRPr lang="zh-CN" altLang="en-US" sz="2800" b="1" dirty="0"/>
          </a:p>
          <a:p>
            <a:pPr marL="0" lvl="0" indent="0" eaLnBrk="1" hangingPunct="1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　一般地，当</a:t>
            </a:r>
            <a:r>
              <a:rPr lang="en-US" altLang="zh-CN" sz="28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n 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是正整数时</a:t>
            </a:r>
            <a:r>
              <a:rPr lang="zh-CN" altLang="en-US" dirty="0">
                <a:solidFill>
                  <a:srgbClr val="0000FF"/>
                </a:solidFill>
                <a:latin typeface="Times New Roman" panose="02020603050405020304" pitchFamily="18" charset="0"/>
              </a:rPr>
              <a:t>，</a:t>
            </a:r>
            <a:r>
              <a:rPr lang="zh-CN" altLang="en-US" dirty="0">
                <a:latin typeface="Times New Roman" panose="02020603050405020304" pitchFamily="18" charset="0"/>
              </a:rPr>
              <a:t>　　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charRg st="11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171" name="矩形 6"/>
          <p:cNvSpPr/>
          <p:nvPr/>
        </p:nvSpPr>
        <p:spPr>
          <a:xfrm>
            <a:off x="238125" y="642938"/>
            <a:ext cx="48101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运用分式的乘方法则计算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5138" name="Rectangle 5"/>
          <p:cNvSpPr/>
          <p:nvPr/>
        </p:nvSpPr>
        <p:spPr>
          <a:xfrm>
            <a:off x="611188" y="3400425"/>
            <a:ext cx="11541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257175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zh-CN" altLang="en-US" sz="28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5139" name="Object 2"/>
          <p:cNvGraphicFramePr>
            <a:graphicFrameLocks noChangeAspect="1"/>
          </p:cNvGraphicFramePr>
          <p:nvPr/>
        </p:nvGraphicFramePr>
        <p:xfrm>
          <a:off x="1912938" y="3203575"/>
          <a:ext cx="39608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2" imgW="3962400" imgH="914400" progId="Equation.DSMT4">
                  <p:embed/>
                </p:oleObj>
              </mc:Choice>
              <mc:Fallback>
                <p:oleObj name="" r:id="rId2" imgW="3962400" imgH="9144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12938" y="3203575"/>
                        <a:ext cx="3960812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0" name="Object 3"/>
          <p:cNvGraphicFramePr>
            <a:graphicFrameLocks noChangeAspect="1"/>
          </p:cNvGraphicFramePr>
          <p:nvPr/>
        </p:nvGraphicFramePr>
        <p:xfrm>
          <a:off x="1912938" y="4314825"/>
          <a:ext cx="44688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4" imgW="4470400" imgH="914400" progId="Equation.DSMT4">
                  <p:embed/>
                </p:oleObj>
              </mc:Choice>
              <mc:Fallback>
                <p:oleObj name="" r:id="rId4" imgW="4470400" imgH="9144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12938" y="4314825"/>
                        <a:ext cx="4468812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41" name="Object 4"/>
          <p:cNvGraphicFramePr>
            <a:graphicFrameLocks noChangeAspect="1"/>
          </p:cNvGraphicFramePr>
          <p:nvPr/>
        </p:nvGraphicFramePr>
        <p:xfrm>
          <a:off x="1912938" y="5426075"/>
          <a:ext cx="49768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6" imgW="4978400" imgH="914400" progId="Equation.DSMT4">
                  <p:embed/>
                </p:oleObj>
              </mc:Choice>
              <mc:Fallback>
                <p:oleObj name="" r:id="rId6" imgW="4978400" imgH="9144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12938" y="5426075"/>
                        <a:ext cx="4976812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76" name="Group 30"/>
          <p:cNvGrpSpPr/>
          <p:nvPr/>
        </p:nvGrpSpPr>
        <p:grpSpPr>
          <a:xfrm>
            <a:off x="481013" y="1616075"/>
            <a:ext cx="6931025" cy="1381125"/>
            <a:chOff x="303" y="1018"/>
            <a:chExt cx="4366" cy="870"/>
          </a:xfrm>
        </p:grpSpPr>
        <p:graphicFrame>
          <p:nvGraphicFramePr>
            <p:cNvPr id="7177" name="Object 6"/>
            <p:cNvGraphicFramePr>
              <a:graphicFrameLocks noChangeAspect="1"/>
            </p:cNvGraphicFramePr>
            <p:nvPr/>
          </p:nvGraphicFramePr>
          <p:xfrm>
            <a:off x="303" y="1312"/>
            <a:ext cx="4366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8" imgW="6934200" imgH="914400" progId="Equation.DSMT4">
                    <p:embed/>
                  </p:oleObj>
                </mc:Choice>
                <mc:Fallback>
                  <p:oleObj name="" r:id="rId8" imgW="6934200" imgH="914400" progId="Equation.DSMT4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03" y="1312"/>
                          <a:ext cx="4366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8" name="Rectangle 7"/>
            <p:cNvSpPr/>
            <p:nvPr/>
          </p:nvSpPr>
          <p:spPr>
            <a:xfrm>
              <a:off x="369" y="1018"/>
              <a:ext cx="23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257175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　计算</a:t>
              </a:r>
              <a:r>
                <a:rPr lang="zh-CN" altLang="en-US" dirty="0">
                  <a:latin typeface="宋体" panose="02010600030101010101" pitchFamily="2" charset="-122"/>
                  <a:cs typeface="Times New Roman" panose="02020603050405020304" pitchFamily="18" charset="0"/>
                </a:rPr>
                <a:t>：　　　</a:t>
              </a:r>
              <a:endParaRPr lang="zh-CN" altLang="en-US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95" name="矩形 6"/>
          <p:cNvSpPr/>
          <p:nvPr/>
        </p:nvSpPr>
        <p:spPr>
          <a:xfrm>
            <a:off x="238125" y="642938"/>
            <a:ext cx="48101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运用分式的乘方法则计算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7184" name="Rectangle 5"/>
          <p:cNvSpPr/>
          <p:nvPr/>
        </p:nvSpPr>
        <p:spPr>
          <a:xfrm>
            <a:off x="623888" y="2740025"/>
            <a:ext cx="11541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257175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解</a:t>
            </a:r>
            <a:r>
              <a:rPr lang="zh-CN" altLang="en-US" sz="2800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z="28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7185" name="Object 3"/>
          <p:cNvGraphicFramePr>
            <a:graphicFrameLocks noChangeAspect="1"/>
          </p:cNvGraphicFramePr>
          <p:nvPr/>
        </p:nvGraphicFramePr>
        <p:xfrm>
          <a:off x="1958975" y="2560638"/>
          <a:ext cx="363061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2" imgW="3632200" imgH="914400" progId="Equation.DSMT4">
                  <p:embed/>
                </p:oleObj>
              </mc:Choice>
              <mc:Fallback>
                <p:oleObj name="" r:id="rId2" imgW="3632200" imgH="9144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58975" y="2560638"/>
                        <a:ext cx="3630613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6" name="Object 3"/>
          <p:cNvGraphicFramePr>
            <a:graphicFrameLocks noChangeAspect="1"/>
          </p:cNvGraphicFramePr>
          <p:nvPr/>
        </p:nvGraphicFramePr>
        <p:xfrm>
          <a:off x="1754188" y="3540125"/>
          <a:ext cx="30353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4" imgW="3035300" imgH="914400" progId="Equation.DSMT4">
                  <p:embed/>
                </p:oleObj>
              </mc:Choice>
              <mc:Fallback>
                <p:oleObj name="" r:id="rId4" imgW="3035300" imgH="9144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54188" y="3540125"/>
                        <a:ext cx="3035300" cy="912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7" name="Object 3"/>
          <p:cNvGraphicFramePr>
            <a:graphicFrameLocks noChangeAspect="1"/>
          </p:cNvGraphicFramePr>
          <p:nvPr/>
        </p:nvGraphicFramePr>
        <p:xfrm>
          <a:off x="1754188" y="4518025"/>
          <a:ext cx="28940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6" imgW="2895600" imgH="914400" progId="Equation.DSMT4">
                  <p:embed/>
                </p:oleObj>
              </mc:Choice>
              <mc:Fallback>
                <p:oleObj name="" r:id="rId6" imgW="2895600" imgH="9144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54188" y="4518025"/>
                        <a:ext cx="2894012" cy="912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8" name="Object 3"/>
          <p:cNvGraphicFramePr>
            <a:graphicFrameLocks noChangeAspect="1"/>
          </p:cNvGraphicFramePr>
          <p:nvPr/>
        </p:nvGraphicFramePr>
        <p:xfrm>
          <a:off x="1754188" y="5495925"/>
          <a:ext cx="1422400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8" imgW="1422400" imgH="914400" progId="Equation.DSMT4">
                  <p:embed/>
                </p:oleObj>
              </mc:Choice>
              <mc:Fallback>
                <p:oleObj name="" r:id="rId8" imgW="1422400" imgH="9144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54188" y="5495925"/>
                        <a:ext cx="1422400" cy="9128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01" name="Group 29"/>
          <p:cNvGrpSpPr/>
          <p:nvPr/>
        </p:nvGrpSpPr>
        <p:grpSpPr>
          <a:xfrm>
            <a:off x="585788" y="1463675"/>
            <a:ext cx="6005512" cy="914400"/>
            <a:chOff x="369" y="930"/>
            <a:chExt cx="3783" cy="576"/>
          </a:xfrm>
        </p:grpSpPr>
        <p:graphicFrame>
          <p:nvGraphicFramePr>
            <p:cNvPr id="8202" name="Object 4"/>
            <p:cNvGraphicFramePr>
              <a:graphicFrameLocks noChangeAspect="1"/>
            </p:cNvGraphicFramePr>
            <p:nvPr/>
          </p:nvGraphicFramePr>
          <p:xfrm>
            <a:off x="1801" y="930"/>
            <a:ext cx="2351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10" imgW="3733800" imgH="914400" progId="Equation.DSMT4">
                    <p:embed/>
                  </p:oleObj>
                </mc:Choice>
                <mc:Fallback>
                  <p:oleObj name="" r:id="rId10" imgW="3733800" imgH="914400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801" y="930"/>
                          <a:ext cx="2351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3" name="Rectangle 7"/>
            <p:cNvSpPr/>
            <p:nvPr/>
          </p:nvSpPr>
          <p:spPr>
            <a:xfrm>
              <a:off x="369" y="1026"/>
              <a:ext cx="231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257175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　计算</a:t>
              </a:r>
              <a:r>
                <a:rPr lang="zh-CN" altLang="en-US" dirty="0">
                  <a:latin typeface="宋体" panose="02010600030101010101" pitchFamily="2" charset="-122"/>
                  <a:cs typeface="Times New Roman" panose="02020603050405020304" pitchFamily="18" charset="0"/>
                </a:rPr>
                <a:t>：　　　</a:t>
              </a:r>
              <a:endParaRPr lang="zh-CN" altLang="en-US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219" name="矩形 6"/>
          <p:cNvSpPr/>
          <p:nvPr/>
        </p:nvSpPr>
        <p:spPr>
          <a:xfrm>
            <a:off x="238125" y="642938"/>
            <a:ext cx="48101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运用分式的乘方法则计算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9220" name="Rectangle 4"/>
          <p:cNvSpPr/>
          <p:nvPr/>
        </p:nvSpPr>
        <p:spPr>
          <a:xfrm>
            <a:off x="123825" y="1654175"/>
            <a:ext cx="8893175" cy="10318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分式的乘除、乘方混合运算与分数的乘除、乘方混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合运算有什么联系和区别吗</a:t>
            </a:r>
            <a:r>
              <a:rPr lang="zh-CN" altLang="en-US" sz="2800" b="1" dirty="0"/>
              <a:t>？</a:t>
            </a:r>
            <a:endParaRPr lang="zh-CN" altLang="en-US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243" name="矩形 6"/>
          <p:cNvSpPr/>
          <p:nvPr/>
        </p:nvSpPr>
        <p:spPr>
          <a:xfrm>
            <a:off x="238125" y="642938"/>
            <a:ext cx="1939925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课堂练习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10244" name="Group 17"/>
          <p:cNvGrpSpPr/>
          <p:nvPr/>
        </p:nvGrpSpPr>
        <p:grpSpPr>
          <a:xfrm>
            <a:off x="395288" y="1628775"/>
            <a:ext cx="4867275" cy="2568575"/>
            <a:chOff x="249" y="1026"/>
            <a:chExt cx="3066" cy="1618"/>
          </a:xfrm>
        </p:grpSpPr>
        <p:sp>
          <p:nvSpPr>
            <p:cNvPr id="10245" name="Rectangle 6"/>
            <p:cNvSpPr/>
            <p:nvPr/>
          </p:nvSpPr>
          <p:spPr>
            <a:xfrm>
              <a:off x="249" y="1026"/>
              <a:ext cx="246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200025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　练习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宋体" panose="02010600030101010101" pitchFamily="2" charset="-122"/>
                  <a:cs typeface="Times New Roman" panose="02020603050405020304" pitchFamily="18" charset="0"/>
                </a:rPr>
                <a:t>　计算</a:t>
              </a:r>
              <a:r>
                <a:rPr lang="zh-CN" altLang="en-US" dirty="0">
                  <a:latin typeface="宋体" panose="02010600030101010101" pitchFamily="2" charset="-122"/>
                  <a:cs typeface="Times New Roman" panose="02020603050405020304" pitchFamily="18" charset="0"/>
                </a:rPr>
                <a:t>：　　</a:t>
              </a:r>
              <a:endParaRPr lang="zh-CN" altLang="en-US" dirty="0"/>
            </a:p>
          </p:txBody>
        </p:sp>
        <p:graphicFrame>
          <p:nvGraphicFramePr>
            <p:cNvPr id="10246" name="Object 5"/>
            <p:cNvGraphicFramePr>
              <a:graphicFrameLocks noChangeAspect="1"/>
            </p:cNvGraphicFramePr>
            <p:nvPr/>
          </p:nvGraphicFramePr>
          <p:xfrm>
            <a:off x="308" y="1420"/>
            <a:ext cx="3007" cy="1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2" imgW="4775200" imgH="1943100" progId="Equation.DSMT4">
                    <p:embed/>
                  </p:oleObj>
                </mc:Choice>
                <mc:Fallback>
                  <p:oleObj name="" r:id="rId2" imgW="4775200" imgH="19431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08" y="1420"/>
                          <a:ext cx="3007" cy="122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WPS 演示</Application>
  <PresentationFormat>全屏显示(4:3)</PresentationFormat>
  <Paragraphs>75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20</vt:i4>
      </vt:variant>
      <vt:variant>
        <vt:lpstr>幻灯片标题</vt:lpstr>
      </vt:variant>
      <vt:variant>
        <vt:i4>11</vt:i4>
      </vt:variant>
    </vt:vector>
  </HeadingPairs>
  <TitlesOfParts>
    <vt:vector size="40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黑体</vt:lpstr>
      <vt:lpstr>默认设计模板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15.2分式的运算(第3课时)</dc:title>
  <dc:creator>15.2分式的运算(第3课时)</dc:creator>
  <cp:lastModifiedBy>Administrator</cp:lastModifiedBy>
  <cp:revision>185</cp:revision>
  <dcterms:created xsi:type="dcterms:W3CDTF">2011-10-22T13:04:00Z</dcterms:created>
  <dcterms:modified xsi:type="dcterms:W3CDTF">2017-12-29T04:56:32Z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